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758" r:id="rId2"/>
    <p:sldId id="753" r:id="rId3"/>
    <p:sldId id="759" r:id="rId4"/>
    <p:sldId id="755" r:id="rId5"/>
    <p:sldId id="760" r:id="rId6"/>
    <p:sldId id="761"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31" autoAdjust="0"/>
    <p:restoredTop sz="73456" autoAdjust="0"/>
  </p:normalViewPr>
  <p:slideViewPr>
    <p:cSldViewPr>
      <p:cViewPr varScale="1">
        <p:scale>
          <a:sx n="136" d="100"/>
          <a:sy n="136" d="100"/>
        </p:scale>
        <p:origin x="288" y="19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4/26/19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40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467244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9 : 30-37</a:t>
            </a: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1058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30 </a:t>
            </a:r>
            <a:r>
              <a:rPr lang="en-AU" sz="3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They went on from there and passed through Galilee.  And he did not want anyone to know, </a:t>
            </a:r>
            <a:r>
              <a:rPr lang="en-AU" sz="3200" b="1" baseline="30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31 </a:t>
            </a:r>
            <a:r>
              <a:rPr lang="en-AU" sz="3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for he was teaching his disciples, saying to them, “The Son of Man is going to be delivered into the hands of men, and they will kill him.  And when he is killed, after three days he will rise.”  </a:t>
            </a:r>
            <a:r>
              <a:rPr lang="en-AU" sz="3200" b="1" baseline="30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32 </a:t>
            </a:r>
            <a:r>
              <a:rPr lang="en-AU" sz="3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But they did not understand the saying, and were afraid to ask him.</a:t>
            </a:r>
            <a:r>
              <a:rPr lang="en-AU" sz="3200" dirty="0">
                <a:solidFill>
                  <a:schemeClr val="bg1"/>
                </a:solidFill>
                <a:latin typeface="Times New Roman" panose="02020603050405020304" pitchFamily="18" charset="0"/>
                <a:ea typeface="Calibri" panose="020F0502020204030204" pitchFamily="34" charset="0"/>
              </a:rPr>
              <a:t>”</a:t>
            </a:r>
            <a:r>
              <a:rPr lang="en-AU"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68640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r>
              <a:rPr lang="en-AU" sz="3200" b="1" baseline="30000" dirty="0">
                <a:solidFill>
                  <a:schemeClr val="bg1"/>
                </a:solidFill>
                <a:latin typeface="Times New Roman" panose="02020603050405020304" pitchFamily="18" charset="0"/>
                <a:ea typeface="Calibri" panose="020F0502020204030204" pitchFamily="34" charset="0"/>
              </a:rPr>
              <a:t>33 </a:t>
            </a:r>
            <a:r>
              <a:rPr lang="en-AU" sz="3200" dirty="0">
                <a:solidFill>
                  <a:schemeClr val="bg1"/>
                </a:solidFill>
                <a:latin typeface="Times New Roman" panose="02020603050405020304" pitchFamily="18" charset="0"/>
                <a:ea typeface="Calibri" panose="020F0502020204030204" pitchFamily="34" charset="0"/>
              </a:rPr>
              <a:t>And they came to Capernaum.  And when he was in the house he asked them, “What were you discussing on the way?”  </a:t>
            </a:r>
            <a:r>
              <a:rPr lang="en-AU" sz="3200" b="1" baseline="30000" dirty="0">
                <a:solidFill>
                  <a:schemeClr val="bg1"/>
                </a:solidFill>
                <a:latin typeface="Times New Roman" panose="02020603050405020304" pitchFamily="18" charset="0"/>
                <a:ea typeface="Calibri" panose="020F0502020204030204" pitchFamily="34" charset="0"/>
              </a:rPr>
              <a:t>34 </a:t>
            </a:r>
            <a:r>
              <a:rPr lang="en-AU" sz="3200" dirty="0">
                <a:solidFill>
                  <a:schemeClr val="bg1"/>
                </a:solidFill>
                <a:latin typeface="Times New Roman" panose="02020603050405020304" pitchFamily="18" charset="0"/>
                <a:ea typeface="Calibri" panose="020F0502020204030204" pitchFamily="34" charset="0"/>
              </a:rPr>
              <a:t>But they kept silent, for on the way they had argued with one another about who was the greatest.  </a:t>
            </a:r>
            <a:r>
              <a:rPr lang="en-AU" sz="3200" b="1" baseline="30000" dirty="0">
                <a:solidFill>
                  <a:schemeClr val="bg1"/>
                </a:solidFill>
                <a:latin typeface="Times New Roman" panose="02020603050405020304" pitchFamily="18" charset="0"/>
                <a:ea typeface="Calibri" panose="020F0502020204030204" pitchFamily="34" charset="0"/>
              </a:rPr>
              <a:t>35 </a:t>
            </a:r>
            <a:r>
              <a:rPr lang="en-AU" sz="3200" dirty="0">
                <a:solidFill>
                  <a:schemeClr val="bg1"/>
                </a:solidFill>
                <a:latin typeface="Times New Roman" panose="02020603050405020304" pitchFamily="18" charset="0"/>
                <a:ea typeface="Calibri" panose="020F0502020204030204" pitchFamily="34" charset="0"/>
              </a:rPr>
              <a:t>And he sat down and called the twelve.  And he said to them, “If anyone would be first, he must be last of all and servant of all.”  </a:t>
            </a:r>
            <a:r>
              <a:rPr lang="en-AU" sz="3200" b="1" baseline="30000" dirty="0">
                <a:solidFill>
                  <a:schemeClr val="bg1"/>
                </a:solidFill>
                <a:latin typeface="Times New Roman" panose="02020603050405020304" pitchFamily="18" charset="0"/>
                <a:ea typeface="Calibri" panose="020F0502020204030204" pitchFamily="34" charset="0"/>
              </a:rPr>
              <a:t>36 </a:t>
            </a:r>
            <a:r>
              <a:rPr lang="en-AU" sz="3200" dirty="0">
                <a:solidFill>
                  <a:schemeClr val="bg1"/>
                </a:solidFill>
                <a:latin typeface="Times New Roman" panose="02020603050405020304" pitchFamily="18" charset="0"/>
                <a:ea typeface="Calibri" panose="020F0502020204030204" pitchFamily="34" charset="0"/>
              </a:rPr>
              <a:t>And he took a child and put him in the midst of them, and taking him in his arms, he said to them, </a:t>
            </a:r>
            <a:r>
              <a:rPr lang="en-AU" sz="3200" b="1" baseline="30000" dirty="0">
                <a:solidFill>
                  <a:schemeClr val="bg1"/>
                </a:solidFill>
                <a:latin typeface="Times New Roman" panose="02020603050405020304" pitchFamily="18" charset="0"/>
                <a:ea typeface="Calibri" panose="020F0502020204030204" pitchFamily="34" charset="0"/>
              </a:rPr>
              <a:t>37 </a:t>
            </a:r>
            <a:r>
              <a:rPr lang="en-AU" sz="3200" dirty="0">
                <a:solidFill>
                  <a:schemeClr val="bg1"/>
                </a:solidFill>
                <a:latin typeface="Times New Roman" panose="02020603050405020304" pitchFamily="18" charset="0"/>
                <a:ea typeface="Calibri" panose="020F0502020204030204" pitchFamily="34" charset="0"/>
              </a:rPr>
              <a:t>“Whoever receives one such child in my name receives me, and whoever receives me, receives not me but him who sent me.”</a:t>
            </a:r>
            <a:r>
              <a:rPr lang="en-AU"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888377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8856984" cy="523220"/>
          </a:xfrm>
          <a:prstGeom prst="rect">
            <a:avLst/>
          </a:prstGeom>
          <a:noFill/>
          <a:ln w="12700">
            <a:noFill/>
          </a:ln>
        </p:spPr>
        <p:txBody>
          <a:bodyPr wrap="square" rtlCol="0">
            <a:spAutoFit/>
          </a:bodyPr>
          <a:lstStyle/>
          <a:p>
            <a:r>
              <a:rPr lang="en-US" sz="2800" dirty="0">
                <a:solidFill>
                  <a:srgbClr val="FFFF00"/>
                </a:solidFill>
                <a:latin typeface="Times New Roman" charset="0"/>
                <a:ea typeface="Times New Roman" charset="0"/>
                <a:cs typeface="Times New Roman" charset="0"/>
              </a:rPr>
              <a:t>The significance of insignificance</a:t>
            </a:r>
            <a:endParaRPr lang="en-AU" sz="2000" dirty="0">
              <a:solidFill>
                <a:srgbClr val="FFFF00"/>
              </a:solidFill>
              <a:latin typeface="Times New Roman" charset="0"/>
              <a:ea typeface="Times New Roman" charset="0"/>
              <a:cs typeface="Times New Roman" charset="0"/>
            </a:endParaRPr>
          </a:p>
        </p:txBody>
      </p:sp>
      <p:sp>
        <p:nvSpPr>
          <p:cNvPr id="11" name="TextBox 10"/>
          <p:cNvSpPr txBox="1"/>
          <p:nvPr/>
        </p:nvSpPr>
        <p:spPr>
          <a:xfrm>
            <a:off x="27913" y="551797"/>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A time for evangelism to non-Christians &amp; a time for deeper teaching for disciples</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If we don’t understand the Scriptures or the message...  ASK</a:t>
            </a:r>
          </a:p>
        </p:txBody>
      </p:sp>
      <p:sp>
        <p:nvSpPr>
          <p:cNvPr id="2" name="Rectangle 1">
            <a:extLst>
              <a:ext uri="{FF2B5EF4-FFF2-40B4-BE49-F238E27FC236}">
                <a16:creationId xmlns:a16="http://schemas.microsoft.com/office/drawing/2014/main" id="{17D83A90-FD58-0947-8C6A-5FE2B4347871}"/>
              </a:ext>
            </a:extLst>
          </p:cNvPr>
          <p:cNvSpPr/>
          <p:nvPr/>
        </p:nvSpPr>
        <p:spPr>
          <a:xfrm>
            <a:off x="1547664" y="1303913"/>
            <a:ext cx="6912768" cy="707886"/>
          </a:xfrm>
          <a:prstGeom prst="rect">
            <a:avLst/>
          </a:prstGeom>
          <a:ln w="15875">
            <a:solidFill>
              <a:schemeClr val="bg1"/>
            </a:solidFill>
          </a:ln>
        </p:spPr>
        <p:txBody>
          <a:bodyPr wrap="square">
            <a:spAutoFit/>
          </a:bodyPr>
          <a:lstStyle/>
          <a:p>
            <a:pPr algn="ctr"/>
            <a:r>
              <a:rPr lang="en-AU" sz="2000" b="1" baseline="30000" dirty="0">
                <a:solidFill>
                  <a:schemeClr val="bg1"/>
                </a:solidFill>
                <a:latin typeface="Comic Sans MS" panose="030F0902030302020204" pitchFamily="66" charset="0"/>
                <a:ea typeface="Calibri" panose="020F0502020204030204" pitchFamily="34" charset="0"/>
              </a:rPr>
              <a:t>34 </a:t>
            </a:r>
            <a:r>
              <a:rPr lang="en-AU" sz="2000" dirty="0">
                <a:solidFill>
                  <a:schemeClr val="bg1"/>
                </a:solidFill>
                <a:latin typeface="Comic Sans MS" panose="030F0902030302020204" pitchFamily="66" charset="0"/>
                <a:ea typeface="Calibri" panose="020F0502020204030204" pitchFamily="34" charset="0"/>
              </a:rPr>
              <a:t>But they kept silent, for on the way they had argued with one another about who was the greatest.</a:t>
            </a:r>
            <a:r>
              <a:rPr lang="en-AU" sz="2000" dirty="0">
                <a:solidFill>
                  <a:schemeClr val="bg1"/>
                </a:solidFill>
                <a:latin typeface="Comic Sans MS" panose="030F0902030302020204" pitchFamily="66" charset="0"/>
              </a:rPr>
              <a:t> </a:t>
            </a:r>
            <a:endParaRPr lang="en-US" sz="2000" dirty="0">
              <a:solidFill>
                <a:schemeClr val="bg1"/>
              </a:solidFill>
              <a:latin typeface="Comic Sans MS" panose="030F0902030302020204" pitchFamily="66" charset="0"/>
            </a:endParaRPr>
          </a:p>
        </p:txBody>
      </p:sp>
      <p:sp>
        <p:nvSpPr>
          <p:cNvPr id="6" name="TextBox 5">
            <a:extLst>
              <a:ext uri="{FF2B5EF4-FFF2-40B4-BE49-F238E27FC236}">
                <a16:creationId xmlns:a16="http://schemas.microsoft.com/office/drawing/2014/main" id="{C4D31BF2-95A6-AC4A-9473-5A0B9A3C1C4C}"/>
              </a:ext>
            </a:extLst>
          </p:cNvPr>
          <p:cNvSpPr txBox="1"/>
          <p:nvPr/>
        </p:nvSpPr>
        <p:spPr>
          <a:xfrm>
            <a:off x="3969010" y="2191132"/>
            <a:ext cx="5048145" cy="869469"/>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400" dirty="0">
                <a:solidFill>
                  <a:srgbClr val="FFFF00"/>
                </a:solidFill>
                <a:latin typeface="Times New Roman" charset="0"/>
                <a:ea typeface="Times New Roman" charset="0"/>
                <a:cs typeface="Times New Roman" charset="0"/>
              </a:rPr>
              <a:t>Jesus cuts the powerful down to size</a:t>
            </a:r>
          </a:p>
          <a:p>
            <a:pPr marL="342900" indent="-342900">
              <a:spcAft>
                <a:spcPts val="300"/>
              </a:spcAft>
              <a:buFont typeface="Arial" panose="020B0604020202020204" pitchFamily="34" charset="0"/>
              <a:buChar char="•"/>
            </a:pPr>
            <a:r>
              <a:rPr lang="en-AU" sz="2400" dirty="0">
                <a:solidFill>
                  <a:srgbClr val="FFFF00"/>
                </a:solidFill>
                <a:latin typeface="Times New Roman" charset="0"/>
                <a:ea typeface="Times New Roman" charset="0"/>
                <a:cs typeface="Times New Roman" charset="0"/>
              </a:rPr>
              <a:t>Jesus lifts the lowly up</a:t>
            </a:r>
          </a:p>
        </p:txBody>
      </p:sp>
      <p:sp>
        <p:nvSpPr>
          <p:cNvPr id="5" name="Rectangle 4">
            <a:extLst>
              <a:ext uri="{FF2B5EF4-FFF2-40B4-BE49-F238E27FC236}">
                <a16:creationId xmlns:a16="http://schemas.microsoft.com/office/drawing/2014/main" id="{391A1F9C-33E4-DF43-B1C1-2CCB92DF576E}"/>
              </a:ext>
            </a:extLst>
          </p:cNvPr>
          <p:cNvSpPr/>
          <p:nvPr/>
        </p:nvSpPr>
        <p:spPr>
          <a:xfrm>
            <a:off x="373489" y="2011798"/>
            <a:ext cx="3478432" cy="1015663"/>
          </a:xfrm>
          <a:prstGeom prst="rect">
            <a:avLst/>
          </a:prstGeom>
          <a:solidFill>
            <a:schemeClr val="bg1"/>
          </a:solidFill>
          <a:ln w="15875">
            <a:solidFill>
              <a:srgbClr val="FFFF00"/>
            </a:solidFill>
          </a:ln>
        </p:spPr>
        <p:txBody>
          <a:bodyPr wrap="square">
            <a:spAutoFit/>
          </a:bodyPr>
          <a:lstStyle/>
          <a:p>
            <a:pPr algn="ctr"/>
            <a:r>
              <a:rPr lang="en-AU" sz="2000" dirty="0">
                <a:solidFill>
                  <a:srgbClr val="FF0000"/>
                </a:solidFill>
                <a:latin typeface="Comic Sans MS" panose="030F0902030302020204" pitchFamily="66" charset="0"/>
                <a:ea typeface="Calibri" panose="020F0502020204030204" pitchFamily="34" charset="0"/>
              </a:rPr>
              <a:t>“If anyone would be first, he must be last of all and servant of all.”</a:t>
            </a:r>
            <a:r>
              <a:rPr lang="en-AU" sz="2000" dirty="0">
                <a:solidFill>
                  <a:srgbClr val="FF0000"/>
                </a:solidFill>
                <a:latin typeface="Comic Sans MS" panose="030F0902030302020204" pitchFamily="66" charset="0"/>
              </a:rPr>
              <a:t> </a:t>
            </a:r>
            <a:endParaRPr lang="en-US" sz="2000" dirty="0">
              <a:solidFill>
                <a:srgbClr val="FF0000"/>
              </a:solidFill>
              <a:latin typeface="Comic Sans MS" panose="030F0902030302020204" pitchFamily="66" charset="0"/>
            </a:endParaRPr>
          </a:p>
        </p:txBody>
      </p:sp>
      <p:sp>
        <p:nvSpPr>
          <p:cNvPr id="9" name="TextBox 8">
            <a:extLst>
              <a:ext uri="{FF2B5EF4-FFF2-40B4-BE49-F238E27FC236}">
                <a16:creationId xmlns:a16="http://schemas.microsoft.com/office/drawing/2014/main" id="{08009B22-C8DB-D541-90BA-49E389DC4DCF}"/>
              </a:ext>
            </a:extLst>
          </p:cNvPr>
          <p:cNvSpPr txBox="1"/>
          <p:nvPr/>
        </p:nvSpPr>
        <p:spPr>
          <a:xfrm>
            <a:off x="46234" y="3078100"/>
            <a:ext cx="9097766" cy="461665"/>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400" dirty="0">
                <a:solidFill>
                  <a:srgbClr val="FFFF00"/>
                </a:solidFill>
                <a:latin typeface="Times New Roman" charset="0"/>
                <a:ea typeface="Times New Roman" charset="0"/>
                <a:cs typeface="Times New Roman" charset="0"/>
              </a:rPr>
              <a:t>In Jesus’ eyes, the one who is greatest, is the most humble of servants</a:t>
            </a:r>
          </a:p>
        </p:txBody>
      </p:sp>
      <p:sp>
        <p:nvSpPr>
          <p:cNvPr id="10" name="TextBox 9">
            <a:extLst>
              <a:ext uri="{FF2B5EF4-FFF2-40B4-BE49-F238E27FC236}">
                <a16:creationId xmlns:a16="http://schemas.microsoft.com/office/drawing/2014/main" id="{3B1D740F-7CD3-C647-849D-C6F6C6EA006E}"/>
              </a:ext>
            </a:extLst>
          </p:cNvPr>
          <p:cNvSpPr txBox="1"/>
          <p:nvPr/>
        </p:nvSpPr>
        <p:spPr>
          <a:xfrm>
            <a:off x="1280674" y="3517012"/>
            <a:ext cx="6891726" cy="1277273"/>
          </a:xfrm>
          <a:prstGeom prst="rect">
            <a:avLst/>
          </a:prstGeom>
          <a:noFill/>
        </p:spPr>
        <p:txBody>
          <a:bodyPr wrap="square" rtlCol="0">
            <a:spAutoFit/>
          </a:bodyPr>
          <a:lstStyle/>
          <a:p>
            <a:pPr marL="457200" indent="-457200">
              <a:spcAft>
                <a:spcPts val="300"/>
              </a:spcAft>
              <a:buFont typeface="+mj-lt"/>
              <a:buAutoNum type="arabicPeriod"/>
            </a:pPr>
            <a:r>
              <a:rPr lang="en-AU" sz="2400" dirty="0">
                <a:solidFill>
                  <a:schemeClr val="bg1"/>
                </a:solidFill>
                <a:latin typeface="Times New Roman" charset="0"/>
                <a:ea typeface="Times New Roman" charset="0"/>
                <a:cs typeface="Times New Roman" charset="0"/>
              </a:rPr>
              <a:t>Not thinking highly of ourselves</a:t>
            </a:r>
          </a:p>
          <a:p>
            <a:pPr marL="457200" indent="-457200">
              <a:spcAft>
                <a:spcPts val="300"/>
              </a:spcAft>
              <a:buFont typeface="+mj-lt"/>
              <a:buAutoNum type="arabicPeriod"/>
            </a:pPr>
            <a:r>
              <a:rPr lang="en-AU" sz="2400" dirty="0">
                <a:solidFill>
                  <a:schemeClr val="bg1"/>
                </a:solidFill>
                <a:latin typeface="Times New Roman" charset="0"/>
                <a:ea typeface="Times New Roman" charset="0"/>
                <a:cs typeface="Times New Roman" charset="0"/>
              </a:rPr>
              <a:t>Being a humble servant (that means serving all)</a:t>
            </a:r>
          </a:p>
          <a:p>
            <a:pPr marL="457200" indent="-457200">
              <a:spcAft>
                <a:spcPts val="300"/>
              </a:spcAft>
              <a:buFont typeface="+mj-lt"/>
              <a:buAutoNum type="arabicPeriod"/>
            </a:pPr>
            <a:r>
              <a:rPr lang="en-AU" sz="2400" dirty="0">
                <a:solidFill>
                  <a:schemeClr val="bg1"/>
                </a:solidFill>
                <a:latin typeface="Times New Roman" charset="0"/>
                <a:ea typeface="Times New Roman" charset="0"/>
                <a:cs typeface="Times New Roman" charset="0"/>
              </a:rPr>
              <a:t>Welcoming the lowly</a:t>
            </a: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2" grpId="0" animBg="1"/>
      <p:bldP spid="6" grpId="0"/>
      <p:bldP spid="5" grpId="0" animBg="1"/>
      <p:bldP spid="9" grpId="0" uiExpand="1" build="p"/>
      <p:bldP spid="10" grpId="0" uiExpan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93757"/>
          </a:xfrm>
          <a:prstGeom prst="rect">
            <a:avLst/>
          </a:prstGeom>
          <a:noFill/>
          <a:ln w="9525">
            <a:noFill/>
            <a:miter lim="800000"/>
            <a:headEnd/>
            <a:tailEnd/>
          </a:ln>
        </p:spPr>
        <p:txBody>
          <a:bodyPr wrap="square">
            <a:prstTxWarp prst="textNoShape">
              <a:avLst/>
            </a:prstTxWarp>
            <a:spAutoFit/>
          </a:bodyPr>
          <a:lstStyle/>
          <a:p>
            <a:pPr>
              <a:spcAft>
                <a:spcPts val="0"/>
              </a:spcAft>
            </a:pPr>
            <a:r>
              <a:rPr lang="en-AU" sz="2600" baseline="30000" dirty="0">
                <a:solidFill>
                  <a:schemeClr val="bg1"/>
                </a:solidFill>
                <a:latin typeface="Comic Sans MS" panose="030F0902030302020204" pitchFamily="66" charset="0"/>
                <a:ea typeface="Arial" panose="020B0604020202020204" pitchFamily="34" charset="0"/>
              </a:rPr>
              <a:t>James 2:</a:t>
            </a:r>
            <a:r>
              <a:rPr lang="en-AU" sz="2600" dirty="0">
                <a:solidFill>
                  <a:schemeClr val="bg1"/>
                </a:solidFill>
                <a:latin typeface="Comic Sans MS" panose="030F0902030302020204" pitchFamily="66" charset="0"/>
                <a:ea typeface="Arial" panose="020B0604020202020204" pitchFamily="34" charset="0"/>
              </a:rPr>
              <a:t>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My brothers, show no partiality as you hold the faith in our Lord Jesus Christ, the Lord of glory.  </a:t>
            </a:r>
            <a:r>
              <a:rPr lang="en-AU" sz="26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For if a man wearing a gold ring and fine clothing comes into your assembly, and a poor man in shabby clothing also comes in, </a:t>
            </a:r>
            <a:r>
              <a:rPr lang="en-AU" sz="26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and if you pay attention to the one who wears the fine clothing and say, “You sit here in a good place,” while you say to the poor man, “You stand over there,” or, “Sit down at my feet,” </a:t>
            </a:r>
            <a:r>
              <a:rPr lang="en-AU" sz="26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4 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have you not then made distinctions among yourselves and become judges with evil thoughts?  </a:t>
            </a:r>
            <a:r>
              <a:rPr lang="en-AU" sz="26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5 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Listen, my beloved brothers, has not God chosen those who are poor in the world to be rich in faith and heirs of the kingdom, which he has promised to those who love him?  </a:t>
            </a:r>
            <a:r>
              <a:rPr lang="en-AU" sz="26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6 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But you have dishonoured the poor man…..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8107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6234" y="-28049"/>
            <a:ext cx="8856984" cy="523220"/>
          </a:xfrm>
          <a:prstGeom prst="rect">
            <a:avLst/>
          </a:prstGeom>
          <a:noFill/>
          <a:ln w="12700">
            <a:noFill/>
          </a:ln>
        </p:spPr>
        <p:txBody>
          <a:bodyPr wrap="square" rtlCol="0">
            <a:spAutoFit/>
          </a:bodyPr>
          <a:lstStyle/>
          <a:p>
            <a:r>
              <a:rPr lang="en-US" sz="2800" dirty="0">
                <a:solidFill>
                  <a:srgbClr val="FFFF00"/>
                </a:solidFill>
                <a:latin typeface="Times New Roman" charset="0"/>
                <a:ea typeface="Times New Roman" charset="0"/>
                <a:cs typeface="Times New Roman" charset="0"/>
              </a:rPr>
              <a:t>The significance of insignificance</a:t>
            </a:r>
            <a:endParaRPr lang="en-AU" sz="2000" dirty="0">
              <a:solidFill>
                <a:srgbClr val="FFFF00"/>
              </a:solidFill>
              <a:latin typeface="Times New Roman" charset="0"/>
              <a:ea typeface="Times New Roman" charset="0"/>
              <a:cs typeface="Times New Roman" charset="0"/>
            </a:endParaRPr>
          </a:p>
        </p:txBody>
      </p:sp>
      <p:sp>
        <p:nvSpPr>
          <p:cNvPr id="2" name="Rectangle 1">
            <a:extLst>
              <a:ext uri="{FF2B5EF4-FFF2-40B4-BE49-F238E27FC236}">
                <a16:creationId xmlns:a16="http://schemas.microsoft.com/office/drawing/2014/main" id="{17D83A90-FD58-0947-8C6A-5FE2B4347871}"/>
              </a:ext>
            </a:extLst>
          </p:cNvPr>
          <p:cNvSpPr/>
          <p:nvPr/>
        </p:nvSpPr>
        <p:spPr>
          <a:xfrm>
            <a:off x="1547150" y="495171"/>
            <a:ext cx="6912768" cy="707886"/>
          </a:xfrm>
          <a:prstGeom prst="rect">
            <a:avLst/>
          </a:prstGeom>
          <a:ln w="15875">
            <a:solidFill>
              <a:schemeClr val="bg1"/>
            </a:solidFill>
          </a:ln>
        </p:spPr>
        <p:txBody>
          <a:bodyPr wrap="square">
            <a:spAutoFit/>
          </a:bodyPr>
          <a:lstStyle/>
          <a:p>
            <a:pPr algn="ctr"/>
            <a:r>
              <a:rPr lang="en-AU" sz="2000" b="1" baseline="30000" dirty="0">
                <a:solidFill>
                  <a:schemeClr val="bg1"/>
                </a:solidFill>
                <a:latin typeface="Comic Sans MS" panose="030F0902030302020204" pitchFamily="66" charset="0"/>
                <a:ea typeface="Calibri" panose="020F0502020204030204" pitchFamily="34" charset="0"/>
              </a:rPr>
              <a:t>34 </a:t>
            </a:r>
            <a:r>
              <a:rPr lang="en-AU" sz="2000" dirty="0">
                <a:solidFill>
                  <a:schemeClr val="bg1"/>
                </a:solidFill>
                <a:latin typeface="Comic Sans MS" panose="030F0902030302020204" pitchFamily="66" charset="0"/>
                <a:ea typeface="Calibri" panose="020F0502020204030204" pitchFamily="34" charset="0"/>
              </a:rPr>
              <a:t>But they kept silent, for on the way they had argued with one another about who was the greatest.</a:t>
            </a:r>
            <a:r>
              <a:rPr lang="en-AU" sz="2000" dirty="0">
                <a:solidFill>
                  <a:schemeClr val="bg1"/>
                </a:solidFill>
                <a:latin typeface="Comic Sans MS" panose="030F0902030302020204" pitchFamily="66" charset="0"/>
              </a:rPr>
              <a:t> </a:t>
            </a:r>
            <a:endParaRPr lang="en-US" sz="2000" dirty="0">
              <a:solidFill>
                <a:schemeClr val="bg1"/>
              </a:solidFill>
              <a:latin typeface="Comic Sans MS" panose="030F0902030302020204" pitchFamily="66" charset="0"/>
            </a:endParaRPr>
          </a:p>
        </p:txBody>
      </p:sp>
      <p:sp>
        <p:nvSpPr>
          <p:cNvPr id="6" name="TextBox 5">
            <a:extLst>
              <a:ext uri="{FF2B5EF4-FFF2-40B4-BE49-F238E27FC236}">
                <a16:creationId xmlns:a16="http://schemas.microsoft.com/office/drawing/2014/main" id="{C4D31BF2-95A6-AC4A-9473-5A0B9A3C1C4C}"/>
              </a:ext>
            </a:extLst>
          </p:cNvPr>
          <p:cNvSpPr txBox="1"/>
          <p:nvPr/>
        </p:nvSpPr>
        <p:spPr>
          <a:xfrm>
            <a:off x="3968496" y="1382390"/>
            <a:ext cx="5048145" cy="869469"/>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400" dirty="0">
                <a:solidFill>
                  <a:srgbClr val="FFFF00"/>
                </a:solidFill>
                <a:latin typeface="Times New Roman" charset="0"/>
                <a:ea typeface="Times New Roman" charset="0"/>
                <a:cs typeface="Times New Roman" charset="0"/>
              </a:rPr>
              <a:t>Jesus cuts the powerful down to size</a:t>
            </a:r>
          </a:p>
          <a:p>
            <a:pPr marL="342900" indent="-342900">
              <a:spcAft>
                <a:spcPts val="300"/>
              </a:spcAft>
              <a:buFont typeface="Arial" panose="020B0604020202020204" pitchFamily="34" charset="0"/>
              <a:buChar char="•"/>
            </a:pPr>
            <a:r>
              <a:rPr lang="en-AU" sz="2400" dirty="0">
                <a:solidFill>
                  <a:srgbClr val="FFFF00"/>
                </a:solidFill>
                <a:latin typeface="Times New Roman" charset="0"/>
                <a:ea typeface="Times New Roman" charset="0"/>
                <a:cs typeface="Times New Roman" charset="0"/>
              </a:rPr>
              <a:t>Jesus lifts the lowly up</a:t>
            </a:r>
          </a:p>
        </p:txBody>
      </p:sp>
      <p:sp>
        <p:nvSpPr>
          <p:cNvPr id="5" name="Rectangle 4">
            <a:extLst>
              <a:ext uri="{FF2B5EF4-FFF2-40B4-BE49-F238E27FC236}">
                <a16:creationId xmlns:a16="http://schemas.microsoft.com/office/drawing/2014/main" id="{391A1F9C-33E4-DF43-B1C1-2CCB92DF576E}"/>
              </a:ext>
            </a:extLst>
          </p:cNvPr>
          <p:cNvSpPr/>
          <p:nvPr/>
        </p:nvSpPr>
        <p:spPr>
          <a:xfrm>
            <a:off x="372975" y="1203056"/>
            <a:ext cx="3478432" cy="1015663"/>
          </a:xfrm>
          <a:prstGeom prst="rect">
            <a:avLst/>
          </a:prstGeom>
          <a:solidFill>
            <a:schemeClr val="bg1"/>
          </a:solidFill>
          <a:ln w="15875">
            <a:solidFill>
              <a:srgbClr val="FFFF00"/>
            </a:solidFill>
          </a:ln>
        </p:spPr>
        <p:txBody>
          <a:bodyPr wrap="square">
            <a:spAutoFit/>
          </a:bodyPr>
          <a:lstStyle/>
          <a:p>
            <a:pPr algn="ctr"/>
            <a:r>
              <a:rPr lang="en-AU" sz="2000" dirty="0">
                <a:solidFill>
                  <a:srgbClr val="FF0000"/>
                </a:solidFill>
                <a:latin typeface="Comic Sans MS" panose="030F0902030302020204" pitchFamily="66" charset="0"/>
                <a:ea typeface="Calibri" panose="020F0502020204030204" pitchFamily="34" charset="0"/>
              </a:rPr>
              <a:t>“If anyone would be first, he must be last of all and servant of all.”</a:t>
            </a:r>
            <a:r>
              <a:rPr lang="en-AU" sz="2000" dirty="0">
                <a:solidFill>
                  <a:srgbClr val="FF0000"/>
                </a:solidFill>
                <a:latin typeface="Comic Sans MS" panose="030F0902030302020204" pitchFamily="66" charset="0"/>
              </a:rPr>
              <a:t> </a:t>
            </a:r>
            <a:endParaRPr lang="en-US" sz="2000" dirty="0">
              <a:solidFill>
                <a:srgbClr val="FF0000"/>
              </a:solidFill>
              <a:latin typeface="Comic Sans MS" panose="030F0902030302020204" pitchFamily="66" charset="0"/>
            </a:endParaRPr>
          </a:p>
        </p:txBody>
      </p:sp>
      <p:sp>
        <p:nvSpPr>
          <p:cNvPr id="9" name="TextBox 8">
            <a:extLst>
              <a:ext uri="{FF2B5EF4-FFF2-40B4-BE49-F238E27FC236}">
                <a16:creationId xmlns:a16="http://schemas.microsoft.com/office/drawing/2014/main" id="{08009B22-C8DB-D541-90BA-49E389DC4DCF}"/>
              </a:ext>
            </a:extLst>
          </p:cNvPr>
          <p:cNvSpPr txBox="1"/>
          <p:nvPr/>
        </p:nvSpPr>
        <p:spPr>
          <a:xfrm>
            <a:off x="45720" y="2269358"/>
            <a:ext cx="9097766" cy="461665"/>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400" dirty="0">
                <a:solidFill>
                  <a:srgbClr val="FFFF00"/>
                </a:solidFill>
                <a:latin typeface="Times New Roman" charset="0"/>
                <a:ea typeface="Times New Roman" charset="0"/>
                <a:cs typeface="Times New Roman" charset="0"/>
              </a:rPr>
              <a:t>In Jesus’ eyes, the one who is greatest, is the most humble of servants</a:t>
            </a:r>
          </a:p>
        </p:txBody>
      </p:sp>
      <p:sp>
        <p:nvSpPr>
          <p:cNvPr id="10" name="TextBox 9">
            <a:extLst>
              <a:ext uri="{FF2B5EF4-FFF2-40B4-BE49-F238E27FC236}">
                <a16:creationId xmlns:a16="http://schemas.microsoft.com/office/drawing/2014/main" id="{3B1D740F-7CD3-C647-849D-C6F6C6EA006E}"/>
              </a:ext>
            </a:extLst>
          </p:cNvPr>
          <p:cNvSpPr txBox="1"/>
          <p:nvPr/>
        </p:nvSpPr>
        <p:spPr>
          <a:xfrm>
            <a:off x="1280160" y="2708270"/>
            <a:ext cx="6891726" cy="1277273"/>
          </a:xfrm>
          <a:prstGeom prst="rect">
            <a:avLst/>
          </a:prstGeom>
          <a:noFill/>
        </p:spPr>
        <p:txBody>
          <a:bodyPr wrap="square" rtlCol="0">
            <a:spAutoFit/>
          </a:bodyPr>
          <a:lstStyle/>
          <a:p>
            <a:pPr marL="457200" indent="-457200">
              <a:spcAft>
                <a:spcPts val="300"/>
              </a:spcAft>
              <a:buFont typeface="+mj-lt"/>
              <a:buAutoNum type="arabicPeriod"/>
            </a:pPr>
            <a:r>
              <a:rPr lang="en-AU" sz="2400" dirty="0">
                <a:solidFill>
                  <a:schemeClr val="bg1"/>
                </a:solidFill>
                <a:latin typeface="Times New Roman" charset="0"/>
                <a:ea typeface="Times New Roman" charset="0"/>
                <a:cs typeface="Times New Roman" charset="0"/>
              </a:rPr>
              <a:t>Not thinking highly of ourselves</a:t>
            </a:r>
          </a:p>
          <a:p>
            <a:pPr marL="457200" indent="-457200">
              <a:spcAft>
                <a:spcPts val="300"/>
              </a:spcAft>
              <a:buFont typeface="+mj-lt"/>
              <a:buAutoNum type="arabicPeriod"/>
            </a:pPr>
            <a:r>
              <a:rPr lang="en-AU" sz="2400" dirty="0">
                <a:solidFill>
                  <a:schemeClr val="bg1"/>
                </a:solidFill>
                <a:latin typeface="Times New Roman" charset="0"/>
                <a:ea typeface="Times New Roman" charset="0"/>
                <a:cs typeface="Times New Roman" charset="0"/>
              </a:rPr>
              <a:t>Being a humble servant (that means serving all)</a:t>
            </a:r>
          </a:p>
          <a:p>
            <a:pPr marL="457200" indent="-457200">
              <a:spcAft>
                <a:spcPts val="300"/>
              </a:spcAft>
              <a:buFont typeface="+mj-lt"/>
              <a:buAutoNum type="arabicPeriod"/>
            </a:pPr>
            <a:r>
              <a:rPr lang="en-AU" sz="2400" dirty="0">
                <a:solidFill>
                  <a:schemeClr val="bg1"/>
                </a:solidFill>
                <a:latin typeface="Times New Roman" charset="0"/>
                <a:ea typeface="Times New Roman" charset="0"/>
                <a:cs typeface="Times New Roman" charset="0"/>
              </a:rPr>
              <a:t>Welcoming the lowly</a:t>
            </a:r>
          </a:p>
        </p:txBody>
      </p:sp>
      <p:sp>
        <p:nvSpPr>
          <p:cNvPr id="12" name="TextBox 11">
            <a:extLst>
              <a:ext uri="{FF2B5EF4-FFF2-40B4-BE49-F238E27FC236}">
                <a16:creationId xmlns:a16="http://schemas.microsoft.com/office/drawing/2014/main" id="{CF558D49-2A77-6C4A-9253-7B9C7434235E}"/>
              </a:ext>
            </a:extLst>
          </p:cNvPr>
          <p:cNvSpPr txBox="1"/>
          <p:nvPr/>
        </p:nvSpPr>
        <p:spPr>
          <a:xfrm>
            <a:off x="18288" y="3915278"/>
            <a:ext cx="9097766" cy="830997"/>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400" dirty="0">
                <a:solidFill>
                  <a:srgbClr val="FFFF00"/>
                </a:solidFill>
                <a:latin typeface="Times New Roman" charset="0"/>
                <a:ea typeface="Times New Roman" charset="0"/>
                <a:cs typeface="Times New Roman" charset="0"/>
              </a:rPr>
              <a:t>Human nature craves significance &amp; gives honour to people of significance and influence</a:t>
            </a:r>
          </a:p>
        </p:txBody>
      </p:sp>
      <p:sp>
        <p:nvSpPr>
          <p:cNvPr id="13" name="Rectangle 12">
            <a:extLst>
              <a:ext uri="{FF2B5EF4-FFF2-40B4-BE49-F238E27FC236}">
                <a16:creationId xmlns:a16="http://schemas.microsoft.com/office/drawing/2014/main" id="{20025E41-DAF2-1944-8A43-E296B089BF58}"/>
              </a:ext>
            </a:extLst>
          </p:cNvPr>
          <p:cNvSpPr/>
          <p:nvPr/>
        </p:nvSpPr>
        <p:spPr>
          <a:xfrm>
            <a:off x="427839" y="4746275"/>
            <a:ext cx="8144453" cy="707886"/>
          </a:xfrm>
          <a:prstGeom prst="rect">
            <a:avLst/>
          </a:prstGeom>
          <a:solidFill>
            <a:schemeClr val="bg1"/>
          </a:solidFill>
          <a:ln w="15875">
            <a:solidFill>
              <a:srgbClr val="FFFF00"/>
            </a:solidFill>
          </a:ln>
        </p:spPr>
        <p:txBody>
          <a:bodyPr wrap="square">
            <a:spAutoFit/>
          </a:bodyPr>
          <a:lstStyle/>
          <a:p>
            <a:pPr algn="ctr"/>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37 </a:t>
            </a:r>
            <a:r>
              <a:rPr lang="en-AU"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“Whoever receives one such child in my name receives me, and whoever receives me, receives not me but him who sent me.”</a:t>
            </a:r>
            <a:r>
              <a:rPr lang="en-AU" sz="2000" dirty="0"/>
              <a:t> </a:t>
            </a:r>
            <a:endParaRPr lang="en-US" sz="2000" dirty="0">
              <a:solidFill>
                <a:srgbClr val="FF0000"/>
              </a:solidFill>
              <a:latin typeface="Comic Sans MS" panose="030F0902030302020204" pitchFamily="66" charset="0"/>
            </a:endParaRPr>
          </a:p>
        </p:txBody>
      </p:sp>
    </p:spTree>
    <p:extLst>
      <p:ext uri="{BB962C8B-B14F-4D97-AF65-F5344CB8AC3E}">
        <p14:creationId xmlns:p14="http://schemas.microsoft.com/office/powerpoint/2010/main" val="198127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71785</TotalTime>
  <Words>214</Words>
  <Application>Microsoft Macintosh PowerPoint</Application>
  <PresentationFormat>On-screen Show (16:10)</PresentationFormat>
  <Paragraphs>30</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1365</cp:revision>
  <cp:lastPrinted>2019-04-26T23:28:14Z</cp:lastPrinted>
  <dcterms:created xsi:type="dcterms:W3CDTF">2016-11-04T06:28:01Z</dcterms:created>
  <dcterms:modified xsi:type="dcterms:W3CDTF">2019-04-26T23:34:28Z</dcterms:modified>
</cp:coreProperties>
</file>